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1" r:id="rId3"/>
    <p:sldId id="257" r:id="rId4"/>
    <p:sldId id="260" r:id="rId5"/>
    <p:sldId id="265" r:id="rId6"/>
    <p:sldId id="267" r:id="rId7"/>
    <p:sldId id="258" r:id="rId8"/>
    <p:sldId id="259" r:id="rId9"/>
    <p:sldId id="270" r:id="rId10"/>
    <p:sldId id="262" r:id="rId11"/>
    <p:sldId id="264" r:id="rId12"/>
    <p:sldId id="263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yne" panose="020B0604020202020204" charset="0"/>
      <p:regular r:id="rId19"/>
    </p:embeddedFont>
    <p:embeddedFont>
      <p:font typeface="Syne Extra Bold" panose="020B0604020202020204" charset="0"/>
      <p:regular r:id="rId20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76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58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321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387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97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69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16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344" y="557275"/>
            <a:ext cx="7810500" cy="809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6699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“Hamilton Cycle Algorithm”</a:t>
            </a:r>
            <a:endParaRPr lang="en-US" sz="4000" b="1" dirty="0">
              <a:solidFill>
                <a:srgbClr val="66990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878383" y="2176348"/>
            <a:ext cx="6240873" cy="2558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Integrates: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</a:rPr>
              <a:t>César Emmanuel Gómez Martínez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9900"/>
                </a:solidFill>
                <a:latin typeface="Syne" pitchFamily="34" charset="0"/>
              </a:rPr>
              <a:t>Código: 214843698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</a:rPr>
              <a:t>Mariana Gonzalez Velazquez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9900"/>
                </a:solidFill>
                <a:latin typeface="Syne" pitchFamily="34" charset="0"/>
              </a:rPr>
              <a:t>Código: 222966146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</a:rPr>
              <a:t>Andres Ortiz Guizar 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669900"/>
                </a:solidFill>
                <a:latin typeface="Syne" pitchFamily="34" charset="0"/>
              </a:rPr>
              <a:t>Código: 220761695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D7E5D8"/>
              </a:solidFill>
              <a:latin typeface="Syne" pitchFamily="34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A64291C0-3181-4969-BDC6-DC0FDDAED066}"/>
              </a:ext>
            </a:extLst>
          </p:cNvPr>
          <p:cNvSpPr/>
          <p:nvPr/>
        </p:nvSpPr>
        <p:spPr>
          <a:xfrm>
            <a:off x="878384" y="1559491"/>
            <a:ext cx="2214106" cy="424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MX" sz="20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Equipo</a:t>
            </a:r>
            <a:r>
              <a:rPr lang="en-US" sz="200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Hamilton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94113450-6576-4917-9576-C4640771477B}"/>
              </a:ext>
            </a:extLst>
          </p:cNvPr>
          <p:cNvSpPr/>
          <p:nvPr/>
        </p:nvSpPr>
        <p:spPr>
          <a:xfrm>
            <a:off x="878384" y="5020210"/>
            <a:ext cx="7556421" cy="230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El ciclo de Hamilton busca un recorrido cerrado que pase una sola vez por todos los nodos de un grafo y regrese al inicio.</a:t>
            </a:r>
          </a:p>
          <a:p>
            <a:pPr marL="0" indent="0" algn="just">
              <a:lnSpc>
                <a:spcPts val="2850"/>
              </a:lnSpc>
              <a:buNone/>
            </a:pPr>
            <a:endParaRPr lang="es-MX" sz="175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 implementación por fuerza bruta genera todas las permutaciones posibles de vértices y valida cuáles forman un ciclo válido con su costo asociado.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958D9AB-95C1-42C1-9CE8-4025C049B3BE}"/>
              </a:ext>
            </a:extLst>
          </p:cNvPr>
          <p:cNvSpPr/>
          <p:nvPr/>
        </p:nvSpPr>
        <p:spPr>
          <a:xfrm>
            <a:off x="12781280" y="7640320"/>
            <a:ext cx="1767840" cy="508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Pagina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51FF9DCC-1972-4E07-B64F-653D67786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824" y="0"/>
            <a:ext cx="4608576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65501" y="386003"/>
            <a:ext cx="6649700" cy="61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Complejidad Computacional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41776" y="1533823"/>
            <a:ext cx="1427946" cy="619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(n-1)!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2790825" y="1357075"/>
            <a:ext cx="23516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Ciclos Posibles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2724150" y="1736228"/>
            <a:ext cx="3482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Número de ciclos hamiltonianos en un grafo completo con n vértices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17178" y="1004057"/>
            <a:ext cx="1170980" cy="61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∞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130226" y="1542394"/>
            <a:ext cx="19829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Crecimiento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6101715" y="189672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El tiempo de ejecución crece factorialmente</a:t>
            </a:r>
            <a:endParaRPr lang="en-US" sz="1750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A6EB7C3C-1F68-4A3C-89B5-C7A62C77273F}"/>
              </a:ext>
            </a:extLst>
          </p:cNvPr>
          <p:cNvSpPr/>
          <p:nvPr/>
        </p:nvSpPr>
        <p:spPr>
          <a:xfrm>
            <a:off x="12781280" y="7640320"/>
            <a:ext cx="1767840" cy="508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Pagina 10</a:t>
            </a:r>
          </a:p>
        </p:txBody>
      </p:sp>
      <p:sp>
        <p:nvSpPr>
          <p:cNvPr id="14" name="Abrir llave 13">
            <a:extLst>
              <a:ext uri="{FF2B5EF4-FFF2-40B4-BE49-F238E27FC236}">
                <a16:creationId xmlns:a16="http://schemas.microsoft.com/office/drawing/2014/main" id="{A1F4B431-DF9D-40CD-8711-DAB5BDBBCBFF}"/>
              </a:ext>
            </a:extLst>
          </p:cNvPr>
          <p:cNvSpPr/>
          <p:nvPr/>
        </p:nvSpPr>
        <p:spPr>
          <a:xfrm>
            <a:off x="2117347" y="1260277"/>
            <a:ext cx="860989" cy="1380649"/>
          </a:xfrm>
          <a:prstGeom prst="leftBrace">
            <a:avLst>
              <a:gd name="adj1" fmla="val 27716"/>
              <a:gd name="adj2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1B63F27E-7671-4874-AE0C-A1497F94A322}"/>
              </a:ext>
            </a:extLst>
          </p:cNvPr>
          <p:cNvCxnSpPr>
            <a:cxnSpLocks/>
          </p:cNvCxnSpPr>
          <p:nvPr/>
        </p:nvCxnSpPr>
        <p:spPr>
          <a:xfrm>
            <a:off x="6545461" y="1004057"/>
            <a:ext cx="0" cy="2091568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Text 0">
            <a:extLst>
              <a:ext uri="{FF2B5EF4-FFF2-40B4-BE49-F238E27FC236}">
                <a16:creationId xmlns:a16="http://schemas.microsoft.com/office/drawing/2014/main" id="{8C3ECC45-04DB-4499-9C3E-7386F3CF0CDA}"/>
              </a:ext>
            </a:extLst>
          </p:cNvPr>
          <p:cNvSpPr/>
          <p:nvPr/>
        </p:nvSpPr>
        <p:spPr>
          <a:xfrm>
            <a:off x="641776" y="3041214"/>
            <a:ext cx="5318920" cy="61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3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Complejidad</a:t>
            </a:r>
            <a:r>
              <a:rPr lang="en-US" sz="3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Temporal</a:t>
            </a:r>
            <a:endParaRPr lang="en-US" sz="3200" dirty="0"/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05012ECB-E8E7-4F2B-9A2A-33A1EDAAB367}"/>
              </a:ext>
            </a:extLst>
          </p:cNvPr>
          <p:cNvSpPr/>
          <p:nvPr/>
        </p:nvSpPr>
        <p:spPr>
          <a:xfrm>
            <a:off x="665501" y="5458006"/>
            <a:ext cx="5318920" cy="61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3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Complejidad</a:t>
            </a:r>
            <a:r>
              <a:rPr lang="en-US" sz="3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</a:t>
            </a:r>
            <a:r>
              <a:rPr lang="en-US" sz="3200" b="1" dirty="0" err="1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Espacial</a:t>
            </a:r>
            <a:endParaRPr lang="en-US" sz="3200" dirty="0"/>
          </a:p>
        </p:txBody>
      </p:sp>
      <p:sp>
        <p:nvSpPr>
          <p:cNvPr id="24" name="Text 1">
            <a:extLst>
              <a:ext uri="{FF2B5EF4-FFF2-40B4-BE49-F238E27FC236}">
                <a16:creationId xmlns:a16="http://schemas.microsoft.com/office/drawing/2014/main" id="{B2E58201-4EA5-4EDA-916D-045F8F087200}"/>
              </a:ext>
            </a:extLst>
          </p:cNvPr>
          <p:cNvSpPr/>
          <p:nvPr/>
        </p:nvSpPr>
        <p:spPr>
          <a:xfrm>
            <a:off x="825757" y="6410282"/>
            <a:ext cx="1177290" cy="492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3200" dirty="0">
                <a:solidFill>
                  <a:srgbClr val="669900"/>
                </a:solidFill>
                <a:effectLst/>
                <a:latin typeface="Syne Extra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O(n</a:t>
            </a:r>
            <a:r>
              <a:rPr lang="es-MX" sz="3200" baseline="30000" dirty="0">
                <a:solidFill>
                  <a:srgbClr val="669900"/>
                </a:solidFill>
                <a:effectLst/>
                <a:latin typeface="Syne Extra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s-MX" sz="3200" dirty="0">
                <a:solidFill>
                  <a:srgbClr val="669900"/>
                </a:solidFill>
                <a:effectLst/>
                <a:latin typeface="Syne Extra Bol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45FD4089-95F9-4B13-B3C4-22C132255128}"/>
              </a:ext>
            </a:extLst>
          </p:cNvPr>
          <p:cNvSpPr/>
          <p:nvPr/>
        </p:nvSpPr>
        <p:spPr>
          <a:xfrm>
            <a:off x="832485" y="4117956"/>
            <a:ext cx="1170562" cy="890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200" b="1" dirty="0">
                <a:solidFill>
                  <a:srgbClr val="6699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O(n!)</a:t>
            </a:r>
            <a:endParaRPr lang="en-US" sz="3200" dirty="0">
              <a:solidFill>
                <a:srgbClr val="6699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1395"/>
            <a:ext cx="13042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Comparación de las diferentes </a:t>
            </a:r>
            <a:r>
              <a:rPr lang="es-MX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técnicas</a:t>
            </a: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</a:t>
            </a:r>
            <a:endParaRPr lang="en-US" sz="4450" dirty="0"/>
          </a:p>
        </p:txBody>
      </p:sp>
      <p:graphicFrame>
        <p:nvGraphicFramePr>
          <p:cNvPr id="16" name="Tabla 16">
            <a:extLst>
              <a:ext uri="{FF2B5EF4-FFF2-40B4-BE49-F238E27FC236}">
                <a16:creationId xmlns:a16="http://schemas.microsoft.com/office/drawing/2014/main" id="{3E1B8C9B-1713-420C-9752-1DC7700C3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925148"/>
              </p:ext>
            </p:extLst>
          </p:nvPr>
        </p:nvGraphicFramePr>
        <p:xfrm>
          <a:off x="1338942" y="1608183"/>
          <a:ext cx="11854544" cy="5080083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963636">
                  <a:extLst>
                    <a:ext uri="{9D8B030D-6E8A-4147-A177-3AD203B41FA5}">
                      <a16:colId xmlns:a16="http://schemas.microsoft.com/office/drawing/2014/main" val="265562654"/>
                    </a:ext>
                  </a:extLst>
                </a:gridCol>
                <a:gridCol w="2963636">
                  <a:extLst>
                    <a:ext uri="{9D8B030D-6E8A-4147-A177-3AD203B41FA5}">
                      <a16:colId xmlns:a16="http://schemas.microsoft.com/office/drawing/2014/main" val="3381042823"/>
                    </a:ext>
                  </a:extLst>
                </a:gridCol>
                <a:gridCol w="2963636">
                  <a:extLst>
                    <a:ext uri="{9D8B030D-6E8A-4147-A177-3AD203B41FA5}">
                      <a16:colId xmlns:a16="http://schemas.microsoft.com/office/drawing/2014/main" val="2581825656"/>
                    </a:ext>
                  </a:extLst>
                </a:gridCol>
                <a:gridCol w="2963636">
                  <a:extLst>
                    <a:ext uri="{9D8B030D-6E8A-4147-A177-3AD203B41FA5}">
                      <a16:colId xmlns:a16="http://schemas.microsoft.com/office/drawing/2014/main" val="353014976"/>
                    </a:ext>
                  </a:extLst>
                </a:gridCol>
              </a:tblGrid>
              <a:tr h="443058"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Técnica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Complejidad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Escalabilidad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Uso típico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7928504"/>
                  </a:ext>
                </a:extLst>
              </a:tr>
              <a:tr h="1144721"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Fuerza bruta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O(n!)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Muy baja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Problemas pequeños (≤10 nodos)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756248"/>
                  </a:ext>
                </a:extLst>
              </a:tr>
              <a:tr h="1144721"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Held-Karp (DP)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O(n2⋅2n)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Moderada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Problemas medianos (20–25 nodos)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157"/>
                  </a:ext>
                </a:extLst>
              </a:tr>
              <a:tr h="1144721"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Branch and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1" noProof="0" dirty="0"/>
                        <a:t>Peor</a:t>
                      </a:r>
                      <a:r>
                        <a:rPr lang="pt-BR" sz="2400" b="1" dirty="0"/>
                        <a:t> caso 𝑂(𝑛!)O(n!)</a:t>
                      </a:r>
                      <a:endParaRPr lang="es-MX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Mejor que Fuerza Bruta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Casos medianos donde importa el óptimo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877550"/>
                  </a:ext>
                </a:extLst>
              </a:tr>
              <a:tr h="1144721"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Heurísticas (Greedy, GA)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Polinomial aprox.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Problemas grandes (100–1000 nodos)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111676"/>
                  </a:ext>
                </a:extLst>
              </a:tr>
            </a:tbl>
          </a:graphicData>
        </a:graphic>
      </p:graphicFrame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AEBC8DF-EC8F-4FA3-B73A-6F661C89661F}"/>
              </a:ext>
            </a:extLst>
          </p:cNvPr>
          <p:cNvSpPr/>
          <p:nvPr/>
        </p:nvSpPr>
        <p:spPr>
          <a:xfrm>
            <a:off x="12781280" y="7640320"/>
            <a:ext cx="1767840" cy="508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Pagina 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98346"/>
            <a:ext cx="41047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Conclusión</a:t>
            </a:r>
            <a:endParaRPr lang="es-MX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71196"/>
            <a:ext cx="6407944" cy="2705576"/>
          </a:xfrm>
          <a:prstGeom prst="roundRect">
            <a:avLst>
              <a:gd name="adj" fmla="val 352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805630"/>
            <a:ext cx="55628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Limitaciones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428548" y="3571196"/>
            <a:ext cx="6408063" cy="2705576"/>
          </a:xfrm>
          <a:prstGeom prst="roundRect">
            <a:avLst>
              <a:gd name="adj" fmla="val 352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62982" y="3805630"/>
            <a:ext cx="43851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Algoritmos Exactos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622379" y="1663894"/>
            <a:ext cx="13042821" cy="1193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El algoritmo de fuerza bruta para el Ciclo de Hamilton resulta muy útil en el ámbito académico y en problemas de pequeña escala, ya que permite comprender el comportamiento de grafos y garantiza encontrar la solución óptima al recorrer todas las permutaciones posibles. </a:t>
            </a:r>
            <a:endParaRPr lang="en-US" sz="1750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0A0FD55-6535-454F-9A18-C0DE8C363F18}"/>
              </a:ext>
            </a:extLst>
          </p:cNvPr>
          <p:cNvSpPr/>
          <p:nvPr/>
        </p:nvSpPr>
        <p:spPr>
          <a:xfrm>
            <a:off x="12781280" y="7640320"/>
            <a:ext cx="1767840" cy="508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Pagina 12</a:t>
            </a:r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28E2A360-904D-490B-A709-6356AD30203E}"/>
              </a:ext>
            </a:extLst>
          </p:cNvPr>
          <p:cNvSpPr/>
          <p:nvPr/>
        </p:nvSpPr>
        <p:spPr>
          <a:xfrm>
            <a:off x="1028224" y="4202366"/>
            <a:ext cx="5328591" cy="1839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 obstante, su uso se vuelve impráctico en aplicaciones reales con un número elevado de nodos, debido a que la complejidad factorial (𝑂(𝑛!)O(n!)) crece de manera explosiva y hace imposible obtener resultados en tiempos razonables.</a:t>
            </a:r>
            <a:endParaRPr lang="en-US" sz="1750" dirty="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1A7DADEE-A2A7-4E54-A191-400876EDAD1A}"/>
              </a:ext>
            </a:extLst>
          </p:cNvPr>
          <p:cNvSpPr/>
          <p:nvPr/>
        </p:nvSpPr>
        <p:spPr>
          <a:xfrm>
            <a:off x="7662982" y="4202366"/>
            <a:ext cx="5726447" cy="1839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Como posibles mejoras, se puede integrar la fuerza bruta con técnicas de poda temprana que reduzcan el espacio de búsqueda, o emplear algoritmos híbridos que combinen la exploración exhaustiva con heurísticas para acelerar la búsqueda de ciclos óptimos.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399F354-EDA5-4E62-B1FE-E11F213F0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824" y="0"/>
            <a:ext cx="4608576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344" y="557275"/>
            <a:ext cx="7556421" cy="809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4000" b="1" dirty="0">
                <a:solidFill>
                  <a:srgbClr val="6699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Importancia</a:t>
            </a:r>
            <a:r>
              <a:rPr lang="en-US" sz="4000" b="1" dirty="0">
                <a:solidFill>
                  <a:srgbClr val="6699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del </a:t>
            </a:r>
            <a:r>
              <a:rPr lang="es-MX" sz="4000" b="1" dirty="0">
                <a:solidFill>
                  <a:srgbClr val="6699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Algoritmo</a:t>
            </a:r>
            <a:endParaRPr lang="es-MX" sz="4000" b="1" dirty="0">
              <a:solidFill>
                <a:srgbClr val="669900"/>
              </a:solidFill>
            </a:endParaRPr>
          </a:p>
        </p:txBody>
      </p:sp>
      <p:pic>
        <p:nvPicPr>
          <p:cNvPr id="1026" name="Picture 2" descr="33: Ejemplo de ciclo hamiltoniano | Download Scientific Diagram">
            <a:extLst>
              <a:ext uri="{FF2B5EF4-FFF2-40B4-BE49-F238E27FC236}">
                <a16:creationId xmlns:a16="http://schemas.microsoft.com/office/drawing/2014/main" id="{ED017AC9-0FFD-40C1-AD2A-2E6645CBB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052" y="3481167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iclo Hamiltoniano - YouTube">
            <a:extLst>
              <a:ext uri="{FF2B5EF4-FFF2-40B4-BE49-F238E27FC236}">
                <a16:creationId xmlns:a16="http://schemas.microsoft.com/office/drawing/2014/main" id="{09CB3153-5EF2-4361-925B-13FA0E84D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173" y="371929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liformaT : Ocw-EstMat 2010 : Lessons">
            <a:extLst>
              <a:ext uri="{FF2B5EF4-FFF2-40B4-BE49-F238E27FC236}">
                <a16:creationId xmlns:a16="http://schemas.microsoft.com/office/drawing/2014/main" id="{DDA8A0A4-D244-4017-953B-CD0ED7460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19"/>
          <a:stretch/>
        </p:blipFill>
        <p:spPr bwMode="auto">
          <a:xfrm>
            <a:off x="7650866" y="5181335"/>
            <a:ext cx="2200276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amilton y el viajante - Mati y sus mateaventuras">
            <a:extLst>
              <a:ext uri="{FF2B5EF4-FFF2-40B4-BE49-F238E27FC236}">
                <a16:creationId xmlns:a16="http://schemas.microsoft.com/office/drawing/2014/main" id="{2222CF28-72FB-40EE-B46D-BDB6CCE5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66" y="2976784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70E64FB0-58C5-4294-8D70-DE19C8F20194}"/>
              </a:ext>
            </a:extLst>
          </p:cNvPr>
          <p:cNvSpPr/>
          <p:nvPr/>
        </p:nvSpPr>
        <p:spPr>
          <a:xfrm>
            <a:off x="1084052" y="1790574"/>
            <a:ext cx="6657868" cy="1690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s-MX" sz="2400" dirty="0">
                <a:solidFill>
                  <a:srgbClr val="6699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Eficiencia.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s-MX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 poco práctico para grafos de tamaño medio o grande debido a su complejidad factorial, lo que lo limita a problemas con pocos nodos.</a:t>
            </a:r>
            <a:endParaRPr lang="en-US" sz="2400" dirty="0">
              <a:solidFill>
                <a:srgbClr val="D7E5D8"/>
              </a:solidFill>
              <a:latin typeface="Syne" pitchFamily="34" charset="0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B199A0E5-A6A3-4A41-9AF7-7C4D44F78DA4}"/>
              </a:ext>
            </a:extLst>
          </p:cNvPr>
          <p:cNvSpPr/>
          <p:nvPr/>
        </p:nvSpPr>
        <p:spPr>
          <a:xfrm>
            <a:off x="1000826" y="5897398"/>
            <a:ext cx="6314374" cy="1690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6699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Aplicabilidad.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el algoritmo se emplea en casos de estudio reducidos, pruebas de validación de rutas en grafos pequeños, y en la comparación de resultados frente a heurísticas o algoritmos de aproximación.</a:t>
            </a:r>
            <a:endParaRPr lang="en-US" sz="1750" dirty="0">
              <a:solidFill>
                <a:srgbClr val="D7E5D8"/>
              </a:solidFill>
              <a:latin typeface="Syne" pitchFamily="34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B56643A7-284C-45BE-9BDF-AE8A6335F0A6}"/>
              </a:ext>
            </a:extLst>
          </p:cNvPr>
          <p:cNvSpPr/>
          <p:nvPr/>
        </p:nvSpPr>
        <p:spPr>
          <a:xfrm>
            <a:off x="12781280" y="7640320"/>
            <a:ext cx="1767840" cy="508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Pagina 2</a:t>
            </a:r>
          </a:p>
        </p:txBody>
      </p:sp>
    </p:spTree>
    <p:extLst>
      <p:ext uri="{BB962C8B-B14F-4D97-AF65-F5344CB8AC3E}">
        <p14:creationId xmlns:p14="http://schemas.microsoft.com/office/powerpoint/2010/main" val="2403812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1F6B6C-F2CC-4F0E-8498-CE74AFDDF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130" y="967059"/>
            <a:ext cx="1403748" cy="1403748"/>
          </a:xfrm>
          <a:prstGeom prst="rect">
            <a:avLst/>
          </a:prstGeom>
        </p:spPr>
      </p:pic>
      <p:pic>
        <p:nvPicPr>
          <p:cNvPr id="1028" name="Picture 4" descr="NetworkX Introduces Zero Code Change Acceleration Using NVIDIA cuGraph |  NVIDIA Technical Blog">
            <a:extLst>
              <a:ext uri="{FF2B5EF4-FFF2-40B4-BE49-F238E27FC236}">
                <a16:creationId xmlns:a16="http://schemas.microsoft.com/office/drawing/2014/main" id="{4DDFC81E-3B90-4BDE-BA88-D19728D4F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0" y="4560224"/>
            <a:ext cx="2873599" cy="160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/>
          <p:cNvSpPr/>
          <p:nvPr/>
        </p:nvSpPr>
        <p:spPr>
          <a:xfrm>
            <a:off x="215899" y="142715"/>
            <a:ext cx="4127420" cy="647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3200" b="1" dirty="0">
                <a:solidFill>
                  <a:srgbClr val="F0F4F1"/>
                </a:solidFill>
                <a:latin typeface="Syne Extra Bold" pitchFamily="34" charset="0"/>
              </a:rPr>
              <a:t>Código en Python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4512345" y="384942"/>
            <a:ext cx="3184445" cy="428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6699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William Rowan Hamilton</a:t>
            </a:r>
            <a:endParaRPr lang="en-US" sz="2000" b="1" dirty="0"/>
          </a:p>
        </p:txBody>
      </p:sp>
      <p:sp>
        <p:nvSpPr>
          <p:cNvPr id="5" name="Text 3"/>
          <p:cNvSpPr/>
          <p:nvPr/>
        </p:nvSpPr>
        <p:spPr>
          <a:xfrm>
            <a:off x="11521617" y="104920"/>
            <a:ext cx="1801404" cy="522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</a:rPr>
              <a:t>Import </a:t>
            </a:r>
            <a:r>
              <a:rPr lang="es-MX" dirty="0">
                <a:solidFill>
                  <a:srgbClr val="669900"/>
                </a:solidFill>
                <a:latin typeface="Syne" pitchFamily="34" charset="0"/>
              </a:rPr>
              <a:t>itertools</a:t>
            </a:r>
            <a:r>
              <a:rPr lang="en-US" dirty="0">
                <a:solidFill>
                  <a:srgbClr val="D7E5D8"/>
                </a:solidFill>
                <a:latin typeface="Syne" pitchFamily="34" charset="0"/>
              </a:rPr>
              <a:t>; </a:t>
            </a:r>
            <a:endParaRPr lang="en-U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1AB3498-9169-44E4-AE90-6773D9D165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774"/>
          <a:stretch/>
        </p:blipFill>
        <p:spPr>
          <a:xfrm>
            <a:off x="122178" y="1193895"/>
            <a:ext cx="5426189" cy="3101880"/>
          </a:xfrm>
          <a:prstGeom prst="rect">
            <a:avLst/>
          </a:prstGeom>
        </p:spPr>
      </p:pic>
      <p:sp>
        <p:nvSpPr>
          <p:cNvPr id="17" name="Text 3">
            <a:extLst>
              <a:ext uri="{FF2B5EF4-FFF2-40B4-BE49-F238E27FC236}">
                <a16:creationId xmlns:a16="http://schemas.microsoft.com/office/drawing/2014/main" id="{12CF2D4C-39B5-45C3-A70C-FF9275DE4057}"/>
              </a:ext>
            </a:extLst>
          </p:cNvPr>
          <p:cNvSpPr/>
          <p:nvPr/>
        </p:nvSpPr>
        <p:spPr>
          <a:xfrm>
            <a:off x="11370864" y="3654610"/>
            <a:ext cx="1736348" cy="428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</a:rPr>
              <a:t>Import </a:t>
            </a:r>
            <a:r>
              <a:rPr lang="en-US" dirty="0">
                <a:solidFill>
                  <a:srgbClr val="669900"/>
                </a:solidFill>
                <a:latin typeface="Syne" pitchFamily="34" charset="0"/>
              </a:rPr>
              <a:t>networkx</a:t>
            </a:r>
            <a:r>
              <a:rPr lang="en-US" dirty="0">
                <a:solidFill>
                  <a:srgbClr val="D7E5D8"/>
                </a:solidFill>
                <a:latin typeface="Syne" pitchFamily="34" charset="0"/>
              </a:rPr>
              <a:t>; </a:t>
            </a:r>
            <a:endParaRPr lang="en-US" dirty="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F9D5F1BB-ACBA-4BDF-8FBB-7117C25D20FE}"/>
              </a:ext>
            </a:extLst>
          </p:cNvPr>
          <p:cNvSpPr/>
          <p:nvPr/>
        </p:nvSpPr>
        <p:spPr>
          <a:xfrm>
            <a:off x="12781280" y="7640320"/>
            <a:ext cx="1767840" cy="508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Pagina 3</a:t>
            </a: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161F35D7-7BAA-4806-BDE2-283CD14EBEA2}"/>
              </a:ext>
            </a:extLst>
          </p:cNvPr>
          <p:cNvSpPr/>
          <p:nvPr/>
        </p:nvSpPr>
        <p:spPr>
          <a:xfrm>
            <a:off x="136351" y="6000586"/>
            <a:ext cx="1742781" cy="403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</a:rPr>
              <a:t>Import </a:t>
            </a:r>
            <a:r>
              <a:rPr lang="en-US" dirty="0" err="1">
                <a:solidFill>
                  <a:srgbClr val="669900"/>
                </a:solidFill>
                <a:latin typeface="Syne" pitchFamily="34" charset="0"/>
              </a:rPr>
              <a:t>openpyxl</a:t>
            </a:r>
            <a:r>
              <a:rPr lang="en-US" dirty="0">
                <a:solidFill>
                  <a:srgbClr val="D7E5D8"/>
                </a:solidFill>
                <a:latin typeface="Syne" pitchFamily="34" charset="0"/>
              </a:rPr>
              <a:t>;</a:t>
            </a:r>
            <a:endParaRPr lang="en-US" dirty="0"/>
          </a:p>
        </p:txBody>
      </p:sp>
      <p:pic>
        <p:nvPicPr>
          <p:cNvPr id="1026" name="Picture 2" descr="NetworkX - Wikipedia">
            <a:extLst>
              <a:ext uri="{FF2B5EF4-FFF2-40B4-BE49-F238E27FC236}">
                <a16:creationId xmlns:a16="http://schemas.microsoft.com/office/drawing/2014/main" id="{609204DD-29F4-4DD9-9554-434BDEC1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8792" y="5969717"/>
            <a:ext cx="2418061" cy="146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tworkx - Network Analysis in Python : Node Importance &amp; Paths">
            <a:extLst>
              <a:ext uri="{FF2B5EF4-FFF2-40B4-BE49-F238E27FC236}">
                <a16:creationId xmlns:a16="http://schemas.microsoft.com/office/drawing/2014/main" id="{5C1E5A26-21EB-49F8-AA46-235D7A99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187" y="6192756"/>
            <a:ext cx="1957914" cy="193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ythonInformer - itertools module - cartesian product">
            <a:extLst>
              <a:ext uri="{FF2B5EF4-FFF2-40B4-BE49-F238E27FC236}">
                <a16:creationId xmlns:a16="http://schemas.microsoft.com/office/drawing/2014/main" id="{1249C12E-B849-4620-A70A-5BD1E97DE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277" y="1193895"/>
            <a:ext cx="2465295" cy="89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7299D8B-FAD5-4643-9520-D7416A592B4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8832" y="4344026"/>
            <a:ext cx="1757444" cy="1104860"/>
          </a:xfrm>
          <a:prstGeom prst="rect">
            <a:avLst/>
          </a:prstGeom>
        </p:spPr>
      </p:pic>
      <p:pic>
        <p:nvPicPr>
          <p:cNvPr id="1040" name="Picture 16" descr="Openpyxl &gt;&gt; How to Work With Excel Files in Python | That's it ! Code  Snippets">
            <a:extLst>
              <a:ext uri="{FF2B5EF4-FFF2-40B4-BE49-F238E27FC236}">
                <a16:creationId xmlns:a16="http://schemas.microsoft.com/office/drawing/2014/main" id="{EAAD6AC1-7ADB-4D76-B156-76DCB1DF43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72FCEA"/>
              </a:clrFrom>
              <a:clrTo>
                <a:srgbClr val="72FC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18" b="17208"/>
          <a:stretch/>
        </p:blipFill>
        <p:spPr bwMode="auto">
          <a:xfrm>
            <a:off x="2728831" y="5469728"/>
            <a:ext cx="2348395" cy="93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UTILIZA PYTHON CON OpenPyXL PARA TRABAJAR EXCEL - RedUSERS">
            <a:extLst>
              <a:ext uri="{FF2B5EF4-FFF2-40B4-BE49-F238E27FC236}">
                <a16:creationId xmlns:a16="http://schemas.microsoft.com/office/drawing/2014/main" id="{3D3C3FA2-CDB4-4B30-BC64-68F3749DD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7"/>
          <a:stretch/>
        </p:blipFill>
        <p:spPr bwMode="auto">
          <a:xfrm>
            <a:off x="2728831" y="6539711"/>
            <a:ext cx="2265065" cy="129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brir llave 8">
            <a:extLst>
              <a:ext uri="{FF2B5EF4-FFF2-40B4-BE49-F238E27FC236}">
                <a16:creationId xmlns:a16="http://schemas.microsoft.com/office/drawing/2014/main" id="{6E0CC771-0991-442F-BCF0-7548B0AFA00E}"/>
              </a:ext>
            </a:extLst>
          </p:cNvPr>
          <p:cNvSpPr/>
          <p:nvPr/>
        </p:nvSpPr>
        <p:spPr>
          <a:xfrm>
            <a:off x="2092322" y="4283392"/>
            <a:ext cx="866458" cy="3742859"/>
          </a:xfrm>
          <a:prstGeom prst="leftBrace">
            <a:avLst>
              <a:gd name="adj1" fmla="val 56535"/>
              <a:gd name="adj2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rgbClr val="669900"/>
              </a:solidFill>
            </a:endParaRPr>
          </a:p>
        </p:txBody>
      </p:sp>
      <p:sp>
        <p:nvSpPr>
          <p:cNvPr id="10" name="Abrir llave 9">
            <a:extLst>
              <a:ext uri="{FF2B5EF4-FFF2-40B4-BE49-F238E27FC236}">
                <a16:creationId xmlns:a16="http://schemas.microsoft.com/office/drawing/2014/main" id="{52113670-8F03-4ED8-8596-F330D0F2308B}"/>
              </a:ext>
            </a:extLst>
          </p:cNvPr>
          <p:cNvSpPr/>
          <p:nvPr/>
        </p:nvSpPr>
        <p:spPr>
          <a:xfrm rot="5400000">
            <a:off x="12079420" y="-1281199"/>
            <a:ext cx="647861" cy="4291539"/>
          </a:xfrm>
          <a:prstGeom prst="leftBrace">
            <a:avLst>
              <a:gd name="adj1" fmla="val 144445"/>
              <a:gd name="adj2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Abrir llave 27">
            <a:extLst>
              <a:ext uri="{FF2B5EF4-FFF2-40B4-BE49-F238E27FC236}">
                <a16:creationId xmlns:a16="http://schemas.microsoft.com/office/drawing/2014/main" id="{4B0AD16C-4AE8-4964-9847-EDE1FE82FA87}"/>
              </a:ext>
            </a:extLst>
          </p:cNvPr>
          <p:cNvSpPr/>
          <p:nvPr/>
        </p:nvSpPr>
        <p:spPr>
          <a:xfrm rot="5400000">
            <a:off x="11903473" y="2121414"/>
            <a:ext cx="647861" cy="4698953"/>
          </a:xfrm>
          <a:prstGeom prst="leftBrace">
            <a:avLst>
              <a:gd name="adj1" fmla="val 144445"/>
              <a:gd name="adj2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68F366A6-BA63-40CD-9906-4A10808F0C2C}"/>
              </a:ext>
            </a:extLst>
          </p:cNvPr>
          <p:cNvSpPr/>
          <p:nvPr/>
        </p:nvSpPr>
        <p:spPr>
          <a:xfrm>
            <a:off x="6408717" y="943634"/>
            <a:ext cx="2610808" cy="428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</a:rPr>
              <a:t>Import </a:t>
            </a:r>
            <a:r>
              <a:rPr lang="en-US" dirty="0" err="1">
                <a:solidFill>
                  <a:srgbClr val="669900"/>
                </a:solidFill>
                <a:latin typeface="Syne" pitchFamily="34" charset="0"/>
              </a:rPr>
              <a:t>matplotlib.pyplot</a:t>
            </a:r>
            <a:r>
              <a:rPr lang="en-US" dirty="0">
                <a:solidFill>
                  <a:srgbClr val="D7E5D8"/>
                </a:solidFill>
                <a:latin typeface="Syne" pitchFamily="34" charset="0"/>
              </a:rPr>
              <a:t>; </a:t>
            </a:r>
            <a:endParaRPr lang="en-US" dirty="0"/>
          </a:p>
        </p:txBody>
      </p:sp>
      <p:pic>
        <p:nvPicPr>
          <p:cNvPr id="1044" name="Picture 20" descr="Matplotlib: todo lo que tienes que saber sobre la librería Python de Dataviz">
            <a:extLst>
              <a:ext uri="{FF2B5EF4-FFF2-40B4-BE49-F238E27FC236}">
                <a16:creationId xmlns:a16="http://schemas.microsoft.com/office/drawing/2014/main" id="{F9615651-74B1-467A-ACB4-4520DF531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896" y="19427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brir llave 30">
            <a:extLst>
              <a:ext uri="{FF2B5EF4-FFF2-40B4-BE49-F238E27FC236}">
                <a16:creationId xmlns:a16="http://schemas.microsoft.com/office/drawing/2014/main" id="{9FFDE5E2-21B4-4F18-AF9D-8B5BFBD82A6E}"/>
              </a:ext>
            </a:extLst>
          </p:cNvPr>
          <p:cNvSpPr/>
          <p:nvPr/>
        </p:nvSpPr>
        <p:spPr>
          <a:xfrm rot="5400000">
            <a:off x="7257465" y="76704"/>
            <a:ext cx="748362" cy="3402410"/>
          </a:xfrm>
          <a:prstGeom prst="leftBrace">
            <a:avLst>
              <a:gd name="adj1" fmla="val 144445"/>
              <a:gd name="adj2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46" name="Picture 22" descr="Using Python datetime to Work With Dates and Times – Real Python">
            <a:extLst>
              <a:ext uri="{FF2B5EF4-FFF2-40B4-BE49-F238E27FC236}">
                <a16:creationId xmlns:a16="http://schemas.microsoft.com/office/drawing/2014/main" id="{8B654030-29DE-45C3-9382-5FA21B570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803" y="537246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3">
            <a:extLst>
              <a:ext uri="{FF2B5EF4-FFF2-40B4-BE49-F238E27FC236}">
                <a16:creationId xmlns:a16="http://schemas.microsoft.com/office/drawing/2014/main" id="{0215CEF4-757E-4B88-95CC-017D209BA9DA}"/>
              </a:ext>
            </a:extLst>
          </p:cNvPr>
          <p:cNvSpPr/>
          <p:nvPr/>
        </p:nvSpPr>
        <p:spPr>
          <a:xfrm>
            <a:off x="6820129" y="4256875"/>
            <a:ext cx="1293375" cy="428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dirty="0">
                <a:solidFill>
                  <a:srgbClr val="D7E5D8"/>
                </a:solidFill>
                <a:latin typeface="Syne" pitchFamily="34" charset="0"/>
              </a:rPr>
              <a:t>Import </a:t>
            </a:r>
            <a:r>
              <a:rPr lang="en-US" dirty="0">
                <a:solidFill>
                  <a:srgbClr val="669900"/>
                </a:solidFill>
                <a:latin typeface="Syne" pitchFamily="34" charset="0"/>
              </a:rPr>
              <a:t>time</a:t>
            </a:r>
            <a:r>
              <a:rPr lang="en-US" dirty="0">
                <a:solidFill>
                  <a:srgbClr val="D7E5D8"/>
                </a:solidFill>
                <a:latin typeface="Syne" pitchFamily="34" charset="0"/>
              </a:rPr>
              <a:t>; </a:t>
            </a:r>
            <a:endParaRPr lang="en-US" dirty="0"/>
          </a:p>
        </p:txBody>
      </p:sp>
      <p:sp>
        <p:nvSpPr>
          <p:cNvPr id="34" name="Abrir llave 33">
            <a:extLst>
              <a:ext uri="{FF2B5EF4-FFF2-40B4-BE49-F238E27FC236}">
                <a16:creationId xmlns:a16="http://schemas.microsoft.com/office/drawing/2014/main" id="{806D9856-2483-4606-9392-161732642C47}"/>
              </a:ext>
            </a:extLst>
          </p:cNvPr>
          <p:cNvSpPr/>
          <p:nvPr/>
        </p:nvSpPr>
        <p:spPr>
          <a:xfrm rot="5400000">
            <a:off x="7142886" y="3339696"/>
            <a:ext cx="647862" cy="3402409"/>
          </a:xfrm>
          <a:prstGeom prst="leftBrace">
            <a:avLst>
              <a:gd name="adj1" fmla="val 144445"/>
              <a:gd name="adj2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8263508" y="240187"/>
            <a:ext cx="31942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8263508" y="595231"/>
            <a:ext cx="5909692" cy="3048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5" name="Text 3"/>
          <p:cNvSpPr/>
          <p:nvPr/>
        </p:nvSpPr>
        <p:spPr>
          <a:xfrm>
            <a:off x="8263508" y="769538"/>
            <a:ext cx="590969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MX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Algoritmo de Hamilton (fuerza bruta)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000168" y="1397048"/>
            <a:ext cx="3956227" cy="15513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6699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matriz</a:t>
            </a:r>
            <a:r>
              <a:rPr lang="es-MX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: matriz de adyacencia del grafo.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6699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inicio</a:t>
            </a:r>
            <a:r>
              <a:rPr lang="es-MX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: nodo inicial para el ciclo.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6699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</a:t>
            </a:r>
            <a:r>
              <a:rPr lang="es-MX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: número de nodos.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6699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nodos</a:t>
            </a:r>
            <a:r>
              <a:rPr lang="es-MX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: lista de todos los nodos.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B69044C-B10B-4499-BAD5-A0009D307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80" y="205181"/>
            <a:ext cx="6078239" cy="116443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200402C-8F88-461E-87BC-6CB0DE22C9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227" b="65020"/>
          <a:stretch/>
        </p:blipFill>
        <p:spPr>
          <a:xfrm>
            <a:off x="686789" y="1563161"/>
            <a:ext cx="4201880" cy="1707023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6464AF6-0D05-40FC-A7EB-24C45C9D3F17}"/>
              </a:ext>
            </a:extLst>
          </p:cNvPr>
          <p:cNvSpPr/>
          <p:nvPr/>
        </p:nvSpPr>
        <p:spPr>
          <a:xfrm>
            <a:off x="12781280" y="7640320"/>
            <a:ext cx="1767840" cy="508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Pagina 4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5D56CD6-C647-4EC6-A577-C86E26C29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959" b="43965"/>
          <a:stretch/>
        </p:blipFill>
        <p:spPr>
          <a:xfrm>
            <a:off x="735189" y="3837266"/>
            <a:ext cx="4153480" cy="743278"/>
          </a:xfrm>
          <a:prstGeom prst="rect">
            <a:avLst/>
          </a:prstGeom>
        </p:spPr>
      </p:pic>
      <p:sp>
        <p:nvSpPr>
          <p:cNvPr id="22" name="Text 4">
            <a:extLst>
              <a:ext uri="{FF2B5EF4-FFF2-40B4-BE49-F238E27FC236}">
                <a16:creationId xmlns:a16="http://schemas.microsoft.com/office/drawing/2014/main" id="{80B9E058-FA09-413F-BC90-6A1A0FEFFB8F}"/>
              </a:ext>
            </a:extLst>
          </p:cNvPr>
          <p:cNvSpPr/>
          <p:nvPr/>
        </p:nvSpPr>
        <p:spPr>
          <a:xfrm>
            <a:off x="5016685" y="3932513"/>
            <a:ext cx="7220267" cy="479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6699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camino: </a:t>
            </a:r>
            <a:r>
              <a:rPr lang="es-MX" sz="1750" dirty="0">
                <a:solidFill>
                  <a:schemeClr val="bg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ruta completa incluyendo el nodo de inicio al principio y al final.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4ABF2FD0-F129-497C-9E92-5BE13331A7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188" b="13926"/>
          <a:stretch/>
        </p:blipFill>
        <p:spPr>
          <a:xfrm>
            <a:off x="735189" y="5219260"/>
            <a:ext cx="4153480" cy="1164438"/>
          </a:xfrm>
          <a:prstGeom prst="rect">
            <a:avLst/>
          </a:prstGeom>
        </p:spPr>
      </p:pic>
      <p:sp>
        <p:nvSpPr>
          <p:cNvPr id="24" name="Text 4">
            <a:extLst>
              <a:ext uri="{FF2B5EF4-FFF2-40B4-BE49-F238E27FC236}">
                <a16:creationId xmlns:a16="http://schemas.microsoft.com/office/drawing/2014/main" id="{C655FE95-D522-4903-95BB-522714514100}"/>
              </a:ext>
            </a:extLst>
          </p:cNvPr>
          <p:cNvSpPr/>
          <p:nvPr/>
        </p:nvSpPr>
        <p:spPr>
          <a:xfrm>
            <a:off x="5048378" y="5279114"/>
            <a:ext cx="4970518" cy="865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6699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 alguna arista no existe, el ciclo no es válido.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6699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 existe, se suma su peso al costo.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737DB7FD-192C-4817-9841-1F973D52AD80}"/>
              </a:ext>
            </a:extLst>
          </p:cNvPr>
          <p:cNvSpPr/>
          <p:nvPr/>
        </p:nvSpPr>
        <p:spPr>
          <a:xfrm>
            <a:off x="5263973" y="6594963"/>
            <a:ext cx="5858450" cy="865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6699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 el ciclo es válido, se agrega a la lista de ciclos.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6699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 retorna la lista completa de ciclos válidos y sus costos.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AC1DB425-7BBF-4536-BBF2-A6728D5C7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098"/>
          <a:stretch/>
        </p:blipFill>
        <p:spPr>
          <a:xfrm>
            <a:off x="863205" y="6829765"/>
            <a:ext cx="4153480" cy="619587"/>
          </a:xfrm>
          <a:prstGeom prst="rect">
            <a:avLst/>
          </a:prstGeom>
        </p:spPr>
      </p:pic>
      <p:pic>
        <p:nvPicPr>
          <p:cNvPr id="2050" name="Picture 2" descr="Vocabulario Teoría de Grafos | Aprende Programación Competitiva">
            <a:extLst>
              <a:ext uri="{FF2B5EF4-FFF2-40B4-BE49-F238E27FC236}">
                <a16:creationId xmlns:a16="http://schemas.microsoft.com/office/drawing/2014/main" id="{E221B445-A5EB-4F0D-A993-1982BEA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605" y="4789284"/>
            <a:ext cx="3283715" cy="229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5"/>
          <p:cNvSpPr/>
          <p:nvPr/>
        </p:nvSpPr>
        <p:spPr>
          <a:xfrm>
            <a:off x="9974067" y="48768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9974067" y="842732"/>
            <a:ext cx="4196358" cy="3048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9" name="Text 7"/>
          <p:cNvSpPr/>
          <p:nvPr/>
        </p:nvSpPr>
        <p:spPr>
          <a:xfrm>
            <a:off x="9974067" y="1017039"/>
            <a:ext cx="33687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MX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Funciones</a:t>
            </a: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de la GUI</a:t>
            </a:r>
            <a:endParaRPr lang="en-US" sz="22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B69044C-B10B-4499-BAD5-A0009D307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80" y="205181"/>
            <a:ext cx="6078239" cy="1164437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1E192E9-D11A-4D56-B110-41522E1523E9}"/>
              </a:ext>
            </a:extLst>
          </p:cNvPr>
          <p:cNvSpPr/>
          <p:nvPr/>
        </p:nvSpPr>
        <p:spPr>
          <a:xfrm>
            <a:off x="12781280" y="7640320"/>
            <a:ext cx="1767840" cy="508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Pagina 5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604CE26-5505-46ED-9A49-9A9EE1D70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80" y="2091798"/>
            <a:ext cx="6601746" cy="4210638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CC927867-50E4-4173-9D48-3DBBC7526AA4}"/>
              </a:ext>
            </a:extLst>
          </p:cNvPr>
          <p:cNvSpPr/>
          <p:nvPr/>
        </p:nvSpPr>
        <p:spPr>
          <a:xfrm>
            <a:off x="7467600" y="2181079"/>
            <a:ext cx="6601746" cy="1581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6699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 el valor es 0, no hay conexión → se descarta el ciclo.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6699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 el valor es &gt; 0, se suma al costo total del camino.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6699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Calcular el costo total de un ciclo Hamiltoniano recorriendo las posiciones de la matriz.</a:t>
            </a:r>
            <a:endParaRPr lang="en-US" sz="1750" dirty="0"/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2DF6AA6C-3897-4137-BEEA-1628CE6D679C}"/>
              </a:ext>
            </a:extLst>
          </p:cNvPr>
          <p:cNvGrpSpPr/>
          <p:nvPr/>
        </p:nvGrpSpPr>
        <p:grpSpPr>
          <a:xfrm>
            <a:off x="8091211" y="3465761"/>
            <a:ext cx="4842807" cy="3616338"/>
            <a:chOff x="8347069" y="3662742"/>
            <a:chExt cx="4842807" cy="3616338"/>
          </a:xfrm>
        </p:grpSpPr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734137E2-DF0C-403B-AAC0-E106293C3CA5}"/>
                </a:ext>
              </a:extLst>
            </p:cNvPr>
            <p:cNvCxnSpPr>
              <a:cxnSpLocks/>
              <a:stCxn id="17" idx="5"/>
              <a:endCxn id="23" idx="3"/>
            </p:cNvCxnSpPr>
            <p:nvPr/>
          </p:nvCxnSpPr>
          <p:spPr>
            <a:xfrm>
              <a:off x="9110936" y="6083977"/>
              <a:ext cx="3271384" cy="79411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BBA4F553-D1A6-46C1-9DC3-743F533ED581}"/>
                </a:ext>
              </a:extLst>
            </p:cNvPr>
            <p:cNvGrpSpPr/>
            <p:nvPr/>
          </p:nvGrpSpPr>
          <p:grpSpPr>
            <a:xfrm>
              <a:off x="8347069" y="3662742"/>
              <a:ext cx="4842807" cy="3616338"/>
              <a:chOff x="8347069" y="3662742"/>
              <a:chExt cx="4842807" cy="361633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15EE80FA-B3AC-4280-A0B0-C1AB9561610B}"/>
                  </a:ext>
                </a:extLst>
              </p:cNvPr>
              <p:cNvSpPr/>
              <p:nvPr/>
            </p:nvSpPr>
            <p:spPr>
              <a:xfrm>
                <a:off x="9696874" y="6728612"/>
                <a:ext cx="600075" cy="52387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33C66DEF-C878-4A8F-8D39-5DAD0A151945}"/>
                  </a:ext>
                </a:extLst>
              </p:cNvPr>
              <p:cNvSpPr/>
              <p:nvPr/>
            </p:nvSpPr>
            <p:spPr>
              <a:xfrm>
                <a:off x="10873514" y="6755205"/>
                <a:ext cx="600075" cy="52387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42" name="Grupo 41">
                <a:extLst>
                  <a:ext uri="{FF2B5EF4-FFF2-40B4-BE49-F238E27FC236}">
                    <a16:creationId xmlns:a16="http://schemas.microsoft.com/office/drawing/2014/main" id="{466E9816-2C1C-4087-BB62-FC23CD0EAAB8}"/>
                  </a:ext>
                </a:extLst>
              </p:cNvPr>
              <p:cNvGrpSpPr/>
              <p:nvPr/>
            </p:nvGrpSpPr>
            <p:grpSpPr>
              <a:xfrm>
                <a:off x="8347069" y="3662742"/>
                <a:ext cx="4842807" cy="2306477"/>
                <a:chOff x="8131403" y="4344193"/>
                <a:chExt cx="4842807" cy="2306477"/>
              </a:xfrm>
            </p:grpSpPr>
            <p:sp>
              <p:nvSpPr>
                <p:cNvPr id="13" name="Elipse 12">
                  <a:extLst>
                    <a:ext uri="{FF2B5EF4-FFF2-40B4-BE49-F238E27FC236}">
                      <a16:creationId xmlns:a16="http://schemas.microsoft.com/office/drawing/2014/main" id="{269A9C10-14E4-48D2-99A8-ADC04519B042}"/>
                    </a:ext>
                  </a:extLst>
                </p:cNvPr>
                <p:cNvSpPr/>
                <p:nvPr/>
              </p:nvSpPr>
              <p:spPr>
                <a:xfrm>
                  <a:off x="10296949" y="4344193"/>
                  <a:ext cx="600075" cy="523875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grpSp>
              <p:nvGrpSpPr>
                <p:cNvPr id="6" name="Grupo 5">
                  <a:extLst>
                    <a:ext uri="{FF2B5EF4-FFF2-40B4-BE49-F238E27FC236}">
                      <a16:creationId xmlns:a16="http://schemas.microsoft.com/office/drawing/2014/main" id="{B9EB8A60-723A-4DC2-9809-E818186384DB}"/>
                    </a:ext>
                  </a:extLst>
                </p:cNvPr>
                <p:cNvGrpSpPr/>
                <p:nvPr/>
              </p:nvGrpSpPr>
              <p:grpSpPr>
                <a:xfrm rot="19236883">
                  <a:off x="8131403" y="5928435"/>
                  <a:ext cx="2205738" cy="638077"/>
                  <a:chOff x="7791606" y="6505625"/>
                  <a:chExt cx="2205738" cy="638077"/>
                </a:xfrm>
              </p:grpSpPr>
              <p:sp>
                <p:nvSpPr>
                  <p:cNvPr id="17" name="Elipse 16">
                    <a:extLst>
                      <a:ext uri="{FF2B5EF4-FFF2-40B4-BE49-F238E27FC236}">
                        <a16:creationId xmlns:a16="http://schemas.microsoft.com/office/drawing/2014/main" id="{FCFDC48D-D96C-40EA-8FC5-E985F6AE2B28}"/>
                      </a:ext>
                    </a:extLst>
                  </p:cNvPr>
                  <p:cNvSpPr/>
                  <p:nvPr/>
                </p:nvSpPr>
                <p:spPr>
                  <a:xfrm>
                    <a:off x="7791606" y="6562726"/>
                    <a:ext cx="600075" cy="523875"/>
                  </a:xfrm>
                  <a:prstGeom prst="ellipse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cxnSp>
                <p:nvCxnSpPr>
                  <p:cNvPr id="18" name="Conector recto 17">
                    <a:extLst>
                      <a:ext uri="{FF2B5EF4-FFF2-40B4-BE49-F238E27FC236}">
                        <a16:creationId xmlns:a16="http://schemas.microsoft.com/office/drawing/2014/main" id="{3DBCA9C2-FA83-42D8-8528-A40C87B7A1EA}"/>
                      </a:ext>
                    </a:extLst>
                  </p:cNvPr>
                  <p:cNvCxnSpPr>
                    <a:cxnSpLocks/>
                    <a:stCxn id="17" idx="6"/>
                    <a:endCxn id="19" idx="2"/>
                  </p:cNvCxnSpPr>
                  <p:nvPr/>
                </p:nvCxnSpPr>
                <p:spPr>
                  <a:xfrm rot="2363117" flipV="1">
                    <a:off x="8505867" y="6505625"/>
                    <a:ext cx="777216" cy="638077"/>
                  </a:xfrm>
                  <a:prstGeom prst="line">
                    <a:avLst/>
                  </a:prstGeom>
                </p:spPr>
                <p:style>
                  <a:lnRef idx="3">
                    <a:schemeClr val="accent3"/>
                  </a:lnRef>
                  <a:fillRef idx="0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Elipse 18">
                    <a:extLst>
                      <a:ext uri="{FF2B5EF4-FFF2-40B4-BE49-F238E27FC236}">
                        <a16:creationId xmlns:a16="http://schemas.microsoft.com/office/drawing/2014/main" id="{C4A5295F-CECD-4328-9A43-542A16CBF88F}"/>
                      </a:ext>
                    </a:extLst>
                  </p:cNvPr>
                  <p:cNvSpPr/>
                  <p:nvPr/>
                </p:nvSpPr>
                <p:spPr>
                  <a:xfrm>
                    <a:off x="9397269" y="6562726"/>
                    <a:ext cx="600075" cy="523875"/>
                  </a:xfrm>
                  <a:prstGeom prst="ellipse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</p:grpSp>
            <p:grpSp>
              <p:nvGrpSpPr>
                <p:cNvPr id="20" name="Grupo 19">
                  <a:extLst>
                    <a:ext uri="{FF2B5EF4-FFF2-40B4-BE49-F238E27FC236}">
                      <a16:creationId xmlns:a16="http://schemas.microsoft.com/office/drawing/2014/main" id="{4F2869A9-3116-4A99-88F4-F892542529C2}"/>
                    </a:ext>
                  </a:extLst>
                </p:cNvPr>
                <p:cNvGrpSpPr/>
                <p:nvPr/>
              </p:nvGrpSpPr>
              <p:grpSpPr>
                <a:xfrm rot="2645811">
                  <a:off x="10768472" y="5950908"/>
                  <a:ext cx="2205738" cy="699762"/>
                  <a:chOff x="7791606" y="6474783"/>
                  <a:chExt cx="2205738" cy="699762"/>
                </a:xfrm>
              </p:grpSpPr>
              <p:sp>
                <p:nvSpPr>
                  <p:cNvPr id="21" name="Elipse 20">
                    <a:extLst>
                      <a:ext uri="{FF2B5EF4-FFF2-40B4-BE49-F238E27FC236}">
                        <a16:creationId xmlns:a16="http://schemas.microsoft.com/office/drawing/2014/main" id="{3818F8E8-674B-4FDF-8AB2-D7102B88155F}"/>
                      </a:ext>
                    </a:extLst>
                  </p:cNvPr>
                  <p:cNvSpPr/>
                  <p:nvPr/>
                </p:nvSpPr>
                <p:spPr>
                  <a:xfrm>
                    <a:off x="7791606" y="6562726"/>
                    <a:ext cx="600075" cy="523875"/>
                  </a:xfrm>
                  <a:prstGeom prst="ellipse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cxnSp>
                <p:nvCxnSpPr>
                  <p:cNvPr id="22" name="Conector recto 21">
                    <a:extLst>
                      <a:ext uri="{FF2B5EF4-FFF2-40B4-BE49-F238E27FC236}">
                        <a16:creationId xmlns:a16="http://schemas.microsoft.com/office/drawing/2014/main" id="{735ABBB7-9D88-45CC-AC68-C9C46DD1E6C1}"/>
                      </a:ext>
                    </a:extLst>
                  </p:cNvPr>
                  <p:cNvCxnSpPr>
                    <a:cxnSpLocks/>
                    <a:stCxn id="21" idx="6"/>
                    <a:endCxn id="23" idx="2"/>
                  </p:cNvCxnSpPr>
                  <p:nvPr/>
                </p:nvCxnSpPr>
                <p:spPr>
                  <a:xfrm rot="18954189">
                    <a:off x="8533386" y="6474783"/>
                    <a:ext cx="722178" cy="699762"/>
                  </a:xfrm>
                  <a:prstGeom prst="line">
                    <a:avLst/>
                  </a:prstGeom>
                </p:spPr>
                <p:style>
                  <a:lnRef idx="3">
                    <a:schemeClr val="accent3"/>
                  </a:lnRef>
                  <a:fillRef idx="0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Elipse 22">
                    <a:extLst>
                      <a:ext uri="{FF2B5EF4-FFF2-40B4-BE49-F238E27FC236}">
                        <a16:creationId xmlns:a16="http://schemas.microsoft.com/office/drawing/2014/main" id="{215CD80D-128C-4870-939A-A6DCA1BABE96}"/>
                      </a:ext>
                    </a:extLst>
                  </p:cNvPr>
                  <p:cNvSpPr/>
                  <p:nvPr/>
                </p:nvSpPr>
                <p:spPr>
                  <a:xfrm>
                    <a:off x="9397269" y="6562726"/>
                    <a:ext cx="600075" cy="523875"/>
                  </a:xfrm>
                  <a:prstGeom prst="ellipse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</p:grpSp>
            <p:cxnSp>
              <p:nvCxnSpPr>
                <p:cNvPr id="25" name="Conector recto 24">
                  <a:extLst>
                    <a:ext uri="{FF2B5EF4-FFF2-40B4-BE49-F238E27FC236}">
                      <a16:creationId xmlns:a16="http://schemas.microsoft.com/office/drawing/2014/main" id="{3E64D8F8-7BC0-48B3-A6C3-99D450779540}"/>
                    </a:ext>
                  </a:extLst>
                </p:cNvPr>
                <p:cNvCxnSpPr>
                  <a:cxnSpLocks/>
                  <a:stCxn id="19" idx="6"/>
                  <a:endCxn id="13" idx="3"/>
                </p:cNvCxnSpPr>
                <p:nvPr/>
              </p:nvCxnSpPr>
              <p:spPr>
                <a:xfrm flipV="1">
                  <a:off x="10086676" y="4791348"/>
                  <a:ext cx="298152" cy="756320"/>
                </a:xfrm>
                <a:prstGeom prst="line">
                  <a:avLst/>
                </a:prstGeom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recto 25">
                  <a:extLst>
                    <a:ext uri="{FF2B5EF4-FFF2-40B4-BE49-F238E27FC236}">
                      <a16:creationId xmlns:a16="http://schemas.microsoft.com/office/drawing/2014/main" id="{6F27D889-91EC-42CD-8525-6CE15BBFE8D3}"/>
                    </a:ext>
                  </a:extLst>
                </p:cNvPr>
                <p:cNvCxnSpPr>
                  <a:cxnSpLocks/>
                  <a:stCxn id="21" idx="2"/>
                  <a:endCxn id="13" idx="5"/>
                </p:cNvCxnSpPr>
                <p:nvPr/>
              </p:nvCxnSpPr>
              <p:spPr>
                <a:xfrm flipH="1" flipV="1">
                  <a:off x="10809145" y="4791348"/>
                  <a:ext cx="270155" cy="741984"/>
                </a:xfrm>
                <a:prstGeom prst="line">
                  <a:avLst/>
                </a:prstGeom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5" name="Cruz 34">
                  <a:extLst>
                    <a:ext uri="{FF2B5EF4-FFF2-40B4-BE49-F238E27FC236}">
                      <a16:creationId xmlns:a16="http://schemas.microsoft.com/office/drawing/2014/main" id="{353036C9-E3D1-4830-B6A4-A26B9286FE1A}"/>
                    </a:ext>
                  </a:extLst>
                </p:cNvPr>
                <p:cNvSpPr/>
                <p:nvPr/>
              </p:nvSpPr>
              <p:spPr>
                <a:xfrm>
                  <a:off x="9788524" y="4909938"/>
                  <a:ext cx="298152" cy="267395"/>
                </a:xfrm>
                <a:prstGeom prst="plus">
                  <a:avLst>
                    <a:gd name="adj" fmla="val 40552"/>
                  </a:avLst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36" name="Cruz 35">
                  <a:extLst>
                    <a:ext uri="{FF2B5EF4-FFF2-40B4-BE49-F238E27FC236}">
                      <a16:creationId xmlns:a16="http://schemas.microsoft.com/office/drawing/2014/main" id="{65E24101-B05E-47AA-81D6-C82E53719241}"/>
                    </a:ext>
                  </a:extLst>
                </p:cNvPr>
                <p:cNvSpPr/>
                <p:nvPr/>
              </p:nvSpPr>
              <p:spPr>
                <a:xfrm>
                  <a:off x="11024475" y="4972945"/>
                  <a:ext cx="298152" cy="267395"/>
                </a:xfrm>
                <a:prstGeom prst="plus">
                  <a:avLst>
                    <a:gd name="adj" fmla="val 40552"/>
                  </a:avLst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37" name="Cruz 36">
                  <a:extLst>
                    <a:ext uri="{FF2B5EF4-FFF2-40B4-BE49-F238E27FC236}">
                      <a16:creationId xmlns:a16="http://schemas.microsoft.com/office/drawing/2014/main" id="{5E4C5E57-6597-4210-A7FD-B27D25F413AC}"/>
                    </a:ext>
                  </a:extLst>
                </p:cNvPr>
                <p:cNvSpPr/>
                <p:nvPr/>
              </p:nvSpPr>
              <p:spPr>
                <a:xfrm>
                  <a:off x="8936120" y="5928435"/>
                  <a:ext cx="298152" cy="267395"/>
                </a:xfrm>
                <a:prstGeom prst="plus">
                  <a:avLst>
                    <a:gd name="adj" fmla="val 40552"/>
                  </a:avLst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sp>
              <p:nvSpPr>
                <p:cNvPr id="38" name="Cruz 37">
                  <a:extLst>
                    <a:ext uri="{FF2B5EF4-FFF2-40B4-BE49-F238E27FC236}">
                      <a16:creationId xmlns:a16="http://schemas.microsoft.com/office/drawing/2014/main" id="{ADF1C10B-03DE-41F3-972B-27D4176D5733}"/>
                    </a:ext>
                  </a:extLst>
                </p:cNvPr>
                <p:cNvSpPr/>
                <p:nvPr/>
              </p:nvSpPr>
              <p:spPr>
                <a:xfrm>
                  <a:off x="11991180" y="6062132"/>
                  <a:ext cx="298152" cy="267395"/>
                </a:xfrm>
                <a:prstGeom prst="plus">
                  <a:avLst>
                    <a:gd name="adj" fmla="val 40552"/>
                  </a:avLst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</p:grpSp>
          <p:sp>
            <p:nvSpPr>
              <p:cNvPr id="40" name="Símbolo &quot;No permitido&quot; 39">
                <a:extLst>
                  <a:ext uri="{FF2B5EF4-FFF2-40B4-BE49-F238E27FC236}">
                    <a16:creationId xmlns:a16="http://schemas.microsoft.com/office/drawing/2014/main" id="{2E83D610-95B4-4820-9D12-52A88479BE9A}"/>
                  </a:ext>
                </a:extLst>
              </p:cNvPr>
              <p:cNvSpPr/>
              <p:nvPr/>
            </p:nvSpPr>
            <p:spPr>
              <a:xfrm>
                <a:off x="9071408" y="6493787"/>
                <a:ext cx="490885" cy="409575"/>
              </a:xfrm>
              <a:prstGeom prst="noSmoking">
                <a:avLst>
                  <a:gd name="adj" fmla="val 20657"/>
                </a:avLst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Símbolo &quot;No permitido&quot; 40">
                <a:extLst>
                  <a:ext uri="{FF2B5EF4-FFF2-40B4-BE49-F238E27FC236}">
                    <a16:creationId xmlns:a16="http://schemas.microsoft.com/office/drawing/2014/main" id="{DF117CCA-A4E3-4616-8309-2DB7449A4B4A}"/>
                  </a:ext>
                </a:extLst>
              </p:cNvPr>
              <p:cNvSpPr/>
              <p:nvPr/>
            </p:nvSpPr>
            <p:spPr>
              <a:xfrm>
                <a:off x="12038522" y="6703597"/>
                <a:ext cx="490885" cy="409575"/>
              </a:xfrm>
              <a:prstGeom prst="noSmoking">
                <a:avLst>
                  <a:gd name="adj" fmla="val 20657"/>
                </a:avLst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Cruz 45">
                <a:extLst>
                  <a:ext uri="{FF2B5EF4-FFF2-40B4-BE49-F238E27FC236}">
                    <a16:creationId xmlns:a16="http://schemas.microsoft.com/office/drawing/2014/main" id="{20F3181F-D5D2-464C-99AA-75B152AECB04}"/>
                  </a:ext>
                </a:extLst>
              </p:cNvPr>
              <p:cNvSpPr/>
              <p:nvPr/>
            </p:nvSpPr>
            <p:spPr>
              <a:xfrm>
                <a:off x="10598840" y="5784526"/>
                <a:ext cx="298152" cy="267395"/>
              </a:xfrm>
              <a:prstGeom prst="plus">
                <a:avLst>
                  <a:gd name="adj" fmla="val 40552"/>
                </a:avLst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4154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5"/>
          <p:cNvSpPr/>
          <p:nvPr/>
        </p:nvSpPr>
        <p:spPr>
          <a:xfrm>
            <a:off x="9974067" y="48768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9974067" y="842732"/>
            <a:ext cx="4196358" cy="3048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9" name="Text 7"/>
          <p:cNvSpPr/>
          <p:nvPr/>
        </p:nvSpPr>
        <p:spPr>
          <a:xfrm>
            <a:off x="9974067" y="1017039"/>
            <a:ext cx="33687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MX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Funciones</a:t>
            </a: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de la GUI</a:t>
            </a:r>
            <a:endParaRPr lang="en-US" sz="22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B69044C-B10B-4499-BAD5-A0009D307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80" y="205181"/>
            <a:ext cx="6078239" cy="1164437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1E192E9-D11A-4D56-B110-41522E1523E9}"/>
              </a:ext>
            </a:extLst>
          </p:cNvPr>
          <p:cNvSpPr/>
          <p:nvPr/>
        </p:nvSpPr>
        <p:spPr>
          <a:xfrm>
            <a:off x="12781280" y="7640320"/>
            <a:ext cx="1767840" cy="508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Pagina 6</a:t>
            </a:r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88070893-EF4A-423B-A46F-34FB4A2D2BBA}"/>
              </a:ext>
            </a:extLst>
          </p:cNvPr>
          <p:cNvSpPr/>
          <p:nvPr/>
        </p:nvSpPr>
        <p:spPr>
          <a:xfrm>
            <a:off x="5742432" y="1844519"/>
            <a:ext cx="6601746" cy="854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6699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Calcula el tiempo de ejecución total usando time.time() antes y después de correr el algoritmo.</a:t>
            </a:r>
            <a:endParaRPr lang="en-US" sz="175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013E3C-6E24-4433-894B-C01243DFDB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397"/>
          <a:stretch/>
        </p:blipFill>
        <p:spPr>
          <a:xfrm>
            <a:off x="377181" y="1369618"/>
            <a:ext cx="5216796" cy="1482484"/>
          </a:xfrm>
          <a:prstGeom prst="rect">
            <a:avLst/>
          </a:prstGeom>
        </p:spPr>
      </p:pic>
      <p:sp>
        <p:nvSpPr>
          <p:cNvPr id="19" name="Text 4">
            <a:extLst>
              <a:ext uri="{FF2B5EF4-FFF2-40B4-BE49-F238E27FC236}">
                <a16:creationId xmlns:a16="http://schemas.microsoft.com/office/drawing/2014/main" id="{92131B79-4326-4029-A4E8-5CC453D78449}"/>
              </a:ext>
            </a:extLst>
          </p:cNvPr>
          <p:cNvSpPr/>
          <p:nvPr/>
        </p:nvSpPr>
        <p:spPr>
          <a:xfrm>
            <a:off x="7695486" y="3700650"/>
            <a:ext cx="6816899" cy="913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6699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Muestra todos los ciclos y el mejor ciclo con menor costo.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6699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Actualiza la etiqueta que indica el tiempo total de ejecución.</a:t>
            </a:r>
            <a:endParaRPr lang="en-US" sz="175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FB40154-528C-4B82-843E-D480A0AD3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" y="2987040"/>
            <a:ext cx="7087589" cy="2734409"/>
          </a:xfrm>
          <a:prstGeom prst="rect">
            <a:avLst/>
          </a:prstGeom>
        </p:spPr>
      </p:pic>
      <p:sp>
        <p:nvSpPr>
          <p:cNvPr id="21" name="Text 4">
            <a:extLst>
              <a:ext uri="{FF2B5EF4-FFF2-40B4-BE49-F238E27FC236}">
                <a16:creationId xmlns:a16="http://schemas.microsoft.com/office/drawing/2014/main" id="{B3893DB1-9672-4B00-83F1-C2B876F89845}"/>
              </a:ext>
            </a:extLst>
          </p:cNvPr>
          <p:cNvSpPr/>
          <p:nvPr/>
        </p:nvSpPr>
        <p:spPr>
          <a:xfrm>
            <a:off x="5867644" y="6667350"/>
            <a:ext cx="8116116" cy="420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s-MX" sz="1750" dirty="0">
                <a:solidFill>
                  <a:srgbClr val="6699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Crea un grafo networkx con los nodos y aristas según la matriz de adyacencia.</a:t>
            </a:r>
            <a:endParaRPr lang="en-US" sz="175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47A96C60-D978-48AD-8B6F-DE707A9DD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80" y="5888297"/>
            <a:ext cx="5216796" cy="206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71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1818" y="726380"/>
            <a:ext cx="5926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3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Ciclo</a:t>
            </a:r>
            <a:r>
              <a:rPr lang="en-US" sz="3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de Hamilton con GUI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93790" y="1815346"/>
            <a:ext cx="6407944" cy="5377933"/>
          </a:xfrm>
          <a:prstGeom prst="roundRect">
            <a:avLst>
              <a:gd name="adj" fmla="val 4550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920525" y="2044065"/>
            <a:ext cx="23931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MX" sz="2200" b="1" dirty="0">
                <a:solidFill>
                  <a:srgbClr val="D7E5D8"/>
                </a:solidFill>
                <a:latin typeface="Syne Extra Bold" pitchFamily="34" charset="0"/>
              </a:rPr>
              <a:t>Interfaz</a:t>
            </a: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</a:rPr>
              <a:t> </a:t>
            </a:r>
            <a:r>
              <a:rPr lang="es-MX" sz="2200" b="1" dirty="0">
                <a:solidFill>
                  <a:srgbClr val="D7E5D8"/>
                </a:solidFill>
                <a:latin typeface="Syne Extra Bold" pitchFamily="34" charset="0"/>
              </a:rPr>
              <a:t>inicial</a:t>
            </a: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</a:rPr>
              <a:t> 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428548" y="1815346"/>
            <a:ext cx="6408063" cy="5377933"/>
          </a:xfrm>
          <a:prstGeom prst="roundRect">
            <a:avLst>
              <a:gd name="adj" fmla="val 4550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s-MX" dirty="0"/>
          </a:p>
        </p:txBody>
      </p:sp>
      <p:sp>
        <p:nvSpPr>
          <p:cNvPr id="7" name="Text 5"/>
          <p:cNvSpPr/>
          <p:nvPr/>
        </p:nvSpPr>
        <p:spPr>
          <a:xfrm>
            <a:off x="8960717" y="2044065"/>
            <a:ext cx="39969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Ciclo de Hamilton GUI</a:t>
            </a:r>
            <a:endParaRPr lang="en-US" sz="22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55E5F70-E131-4476-9298-DAD87F7744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560" b="2728"/>
          <a:stretch/>
        </p:blipFill>
        <p:spPr>
          <a:xfrm>
            <a:off x="1721922" y="2428478"/>
            <a:ext cx="4551680" cy="443397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AB6F39C-C9CC-45E1-BD51-259A8C91F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76"/>
          <a:stretch/>
        </p:blipFill>
        <p:spPr>
          <a:xfrm>
            <a:off x="8307513" y="2430583"/>
            <a:ext cx="4650132" cy="4429760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B00C30C-ADBE-49E3-ACDC-B68DF36A4371}"/>
              </a:ext>
            </a:extLst>
          </p:cNvPr>
          <p:cNvSpPr/>
          <p:nvPr/>
        </p:nvSpPr>
        <p:spPr>
          <a:xfrm>
            <a:off x="12781280" y="7640320"/>
            <a:ext cx="1767840" cy="508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Pagina 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189" y="567571"/>
            <a:ext cx="7556421" cy="820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3600" b="1" dirty="0">
                <a:solidFill>
                  <a:srgbClr val="F0F4F1"/>
                </a:solidFill>
                <a:latin typeface="Syne Extra Bold" pitchFamily="34" charset="0"/>
              </a:rPr>
              <a:t>Aplicaciones</a:t>
            </a:r>
            <a:r>
              <a:rPr lang="en-US" sz="3600" b="1" dirty="0">
                <a:solidFill>
                  <a:srgbClr val="F0F4F1"/>
                </a:solidFill>
                <a:latin typeface="Syne Extra Bold" pitchFamily="34" charset="0"/>
              </a:rPr>
              <a:t> en la </a:t>
            </a:r>
            <a:r>
              <a:rPr lang="es-MX" sz="3600" b="1" dirty="0">
                <a:solidFill>
                  <a:srgbClr val="F0F4F1"/>
                </a:solidFill>
                <a:latin typeface="Syne Extra Bold" pitchFamily="34" charset="0"/>
              </a:rPr>
              <a:t>vida</a:t>
            </a:r>
            <a:r>
              <a:rPr lang="en-US" sz="3600" b="1" dirty="0">
                <a:solidFill>
                  <a:srgbClr val="F0F4F1"/>
                </a:solidFill>
                <a:latin typeface="Syne Extra Bold" pitchFamily="34" charset="0"/>
              </a:rPr>
              <a:t> real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222932" y="1912302"/>
            <a:ext cx="8526671" cy="1702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AutoNum type="arabicPeriod"/>
            </a:pPr>
            <a:r>
              <a:rPr lang="es-MX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Planificación de rutas de entrega (Logística y Transporte)</a:t>
            </a:r>
          </a:p>
          <a:p>
            <a:pPr marL="342900" indent="-342900" algn="just">
              <a:lnSpc>
                <a:spcPts val="2850"/>
              </a:lnSpc>
              <a:buAutoNum type="arabicPeriod"/>
            </a:pPr>
            <a:endParaRPr lang="es-MX" sz="240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s-MX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Problema: Una empresa de paquetería necesita entregar paquetes a varias direcciones y quiere que el repartidor regrese al almacén inicial.</a:t>
            </a:r>
          </a:p>
          <a:p>
            <a:pPr algn="just">
              <a:lnSpc>
                <a:spcPts val="2850"/>
              </a:lnSpc>
            </a:pPr>
            <a:endParaRPr lang="es-MX" sz="240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4CD2722-DDB9-4F17-8019-5274D901EB86}"/>
              </a:ext>
            </a:extLst>
          </p:cNvPr>
          <p:cNvSpPr/>
          <p:nvPr/>
        </p:nvSpPr>
        <p:spPr>
          <a:xfrm>
            <a:off x="12781280" y="7640320"/>
            <a:ext cx="1767840" cy="508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Pagina 8</a:t>
            </a:r>
          </a:p>
        </p:txBody>
      </p:sp>
      <p:pic>
        <p:nvPicPr>
          <p:cNvPr id="1026" name="Picture 2" descr="Sistema logístico: ¿Qué es y cómo funciona? - Enviame">
            <a:extLst>
              <a:ext uri="{FF2B5EF4-FFF2-40B4-BE49-F238E27FC236}">
                <a16:creationId xmlns:a16="http://schemas.microsoft.com/office/drawing/2014/main" id="{ED3C1CC0-369C-41B6-9F98-734E6ABF6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89" y="4574223"/>
            <a:ext cx="3275291" cy="217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 naturaleza y objetivos de la logística del transporte">
            <a:extLst>
              <a:ext uri="{FF2B5EF4-FFF2-40B4-BE49-F238E27FC236}">
                <a16:creationId xmlns:a16="http://schemas.microsoft.com/office/drawing/2014/main" id="{CAED8BAD-6CE3-4A6F-BB2F-D1606782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841" y="3615083"/>
            <a:ext cx="3554047" cy="236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é es la cadena logística? - Mecalux.com.mx">
            <a:extLst>
              <a:ext uri="{FF2B5EF4-FFF2-40B4-BE49-F238E27FC236}">
                <a16:creationId xmlns:a16="http://schemas.microsoft.com/office/drawing/2014/main" id="{9D72DA6C-A96F-4AED-BE70-5ECDC7E45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35" y="6317298"/>
            <a:ext cx="28098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5189" y="567571"/>
            <a:ext cx="7556421" cy="820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MX" sz="3600" b="1" dirty="0">
                <a:solidFill>
                  <a:srgbClr val="F0F4F1"/>
                </a:solidFill>
                <a:latin typeface="Syne Extra Bold" pitchFamily="34" charset="0"/>
              </a:rPr>
              <a:t>Aplicaciones</a:t>
            </a:r>
            <a:r>
              <a:rPr lang="en-US" sz="3600" b="1" dirty="0">
                <a:solidFill>
                  <a:srgbClr val="F0F4F1"/>
                </a:solidFill>
                <a:latin typeface="Syne Extra Bold" pitchFamily="34" charset="0"/>
              </a:rPr>
              <a:t> en la </a:t>
            </a:r>
            <a:r>
              <a:rPr lang="es-MX" sz="3600" b="1" dirty="0">
                <a:solidFill>
                  <a:srgbClr val="F0F4F1"/>
                </a:solidFill>
                <a:latin typeface="Syne Extra Bold" pitchFamily="34" charset="0"/>
              </a:rPr>
              <a:t>vida</a:t>
            </a:r>
            <a:r>
              <a:rPr lang="en-US" sz="3600" b="1" dirty="0">
                <a:solidFill>
                  <a:srgbClr val="F0F4F1"/>
                </a:solidFill>
                <a:latin typeface="Syne Extra Bold" pitchFamily="34" charset="0"/>
              </a:rPr>
              <a:t> real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323415" y="1695124"/>
            <a:ext cx="8526671" cy="2612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850"/>
              </a:lnSpc>
            </a:pPr>
            <a:r>
              <a:rPr lang="es-MX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2. Diseño de circuitos impresos (PCB) o redes de sensores</a:t>
            </a:r>
          </a:p>
          <a:p>
            <a:pPr algn="just">
              <a:lnSpc>
                <a:spcPts val="2850"/>
              </a:lnSpc>
            </a:pPr>
            <a:endParaRPr lang="es-MX" sz="240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algn="just">
              <a:lnSpc>
                <a:spcPts val="2850"/>
              </a:lnSpc>
            </a:pPr>
            <a:r>
              <a:rPr lang="es-MX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Problema: Un ingeniero debe diseñar la conexión de componentes electrónicos en un circuito o de nodos sensores en una red inalámbrica, de modo que se pase por cada componente/nodo exactamente una vez y se regrese al inicio.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419FB0-C766-46E5-86FA-607F68C817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87" r="40514"/>
          <a:stretch/>
        </p:blipFill>
        <p:spPr>
          <a:xfrm>
            <a:off x="9144000" y="36576"/>
            <a:ext cx="5486400" cy="81930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86972E7-487B-412C-85BD-5FD97AE6A7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4" r="57366"/>
          <a:stretch/>
        </p:blipFill>
        <p:spPr>
          <a:xfrm>
            <a:off x="9144000" y="36576"/>
            <a:ext cx="5486400" cy="8193024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64F607C-A8B9-4812-B482-1FA274FF5E0C}"/>
              </a:ext>
            </a:extLst>
          </p:cNvPr>
          <p:cNvSpPr/>
          <p:nvPr/>
        </p:nvSpPr>
        <p:spPr>
          <a:xfrm>
            <a:off x="12781280" y="7640320"/>
            <a:ext cx="1767840" cy="508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Pagina 9</a:t>
            </a:r>
          </a:p>
        </p:txBody>
      </p:sp>
      <p:pic>
        <p:nvPicPr>
          <p:cNvPr id="2056" name="Picture 8" descr="Electrosoft Ingeniería - Conceptos y terminologías utilizadas en el diseño  circuitos impresos PCB - pcb.electrosoft.cl">
            <a:extLst>
              <a:ext uri="{FF2B5EF4-FFF2-40B4-BE49-F238E27FC236}">
                <a16:creationId xmlns:a16="http://schemas.microsoft.com/office/drawing/2014/main" id="{372089DA-CD9E-415C-B822-58F2C847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5" y="4133088"/>
            <a:ext cx="28384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CB Power Distribution Networks (PDN) Basics &amp; Measurements - Phil's Lab  #161 - YouTube">
            <a:extLst>
              <a:ext uri="{FF2B5EF4-FFF2-40B4-BE49-F238E27FC236}">
                <a16:creationId xmlns:a16="http://schemas.microsoft.com/office/drawing/2014/main" id="{A5C5AC49-85D5-4ED2-B43E-E142D9399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041" y="4667369"/>
            <a:ext cx="5329782" cy="29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407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778</Words>
  <Application>Microsoft Office PowerPoint</Application>
  <PresentationFormat>Personalizado</PresentationFormat>
  <Paragraphs>119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Syne</vt:lpstr>
      <vt:lpstr>Arial</vt:lpstr>
      <vt:lpstr>Syne Light</vt:lpstr>
      <vt:lpstr>Syne Extra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Kirby</cp:lastModifiedBy>
  <cp:revision>42</cp:revision>
  <dcterms:created xsi:type="dcterms:W3CDTF">2025-09-22T00:52:40Z</dcterms:created>
  <dcterms:modified xsi:type="dcterms:W3CDTF">2025-09-29T14:05:48Z</dcterms:modified>
</cp:coreProperties>
</file>